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277" r:id="rId24"/>
    <p:sldId id="304" r:id="rId25"/>
    <p:sldId id="306" r:id="rId26"/>
    <p:sldId id="310" r:id="rId27"/>
    <p:sldId id="307" r:id="rId28"/>
    <p:sldId id="311" r:id="rId29"/>
    <p:sldId id="308" r:id="rId30"/>
    <p:sldId id="305" r:id="rId31"/>
    <p:sldId id="309" r:id="rId3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02"/>
    <p:restoredTop sz="64470"/>
  </p:normalViewPr>
  <p:slideViewPr>
    <p:cSldViewPr snapToGrid="0">
      <p:cViewPr varScale="1">
        <p:scale>
          <a:sx n="85" d="100"/>
          <a:sy n="85" d="100"/>
        </p:scale>
        <p:origin x="130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22/08/2024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In TDD, you first write a test case for the code you wish you had.  You don’t start by writing the code. </a:t>
            </a:r>
          </a:p>
          <a:p>
            <a:pPr algn="l"/>
            <a:r>
              <a:rPr lang="en-GB" b="0" i="0" dirty="0">
                <a:solidFill>
                  <a:srgbClr val="333333"/>
                </a:solidFill>
                <a:effectLst/>
                <a:latin typeface="OpenSans"/>
              </a:rPr>
              <a:t>You write the test cases first. Second, you write the code to make that test case pass. </a:t>
            </a:r>
          </a:p>
          <a:p>
            <a:pPr algn="l"/>
            <a:endParaRPr lang="en-GB" b="0" i="0" dirty="0">
              <a:solidFill>
                <a:srgbClr val="333333"/>
              </a:solidFill>
              <a:effectLst/>
              <a:latin typeface="OpenSans"/>
            </a:endParaRPr>
          </a:p>
          <a:p>
            <a:pPr algn="l"/>
            <a:r>
              <a:rPr lang="en-GB" b="0" i="0" dirty="0">
                <a:solidFill>
                  <a:srgbClr val="333333"/>
                </a:solidFill>
                <a:effectLst/>
                <a:latin typeface="OpenSans"/>
              </a:rPr>
              <a:t>And then third, you refactor the code to make it more robust, </a:t>
            </a:r>
          </a:p>
          <a:p>
            <a:pPr algn="l"/>
            <a:r>
              <a:rPr lang="en-GB" b="0" i="0" dirty="0">
                <a:solidFill>
                  <a:srgbClr val="333333"/>
                </a:solidFill>
                <a:effectLst/>
                <a:latin typeface="OpenSans"/>
              </a:rPr>
              <a:t>knowing that the test cases will let you know if you change the code’s </a:t>
            </a:r>
            <a:r>
              <a:rPr lang="en-GB" b="0" i="0" dirty="0" err="1">
                <a:solidFill>
                  <a:srgbClr val="333333"/>
                </a:solidFill>
                <a:effectLst/>
                <a:latin typeface="OpenSans"/>
              </a:rPr>
              <a:t>behavior</a:t>
            </a:r>
            <a:r>
              <a:rPr lang="en-GB" b="0" i="0" dirty="0">
                <a:solidFill>
                  <a:srgbClr val="333333"/>
                </a:solidFill>
                <a:effectLst/>
                <a:latin typeface="OpenSans"/>
              </a:rPr>
              <a:t>.</a:t>
            </a:r>
          </a:p>
          <a:p>
            <a:pPr algn="l"/>
            <a:endParaRPr lang="en-GB" b="0" i="0" dirty="0">
              <a:solidFill>
                <a:srgbClr val="333333"/>
              </a:solidFill>
              <a:effectLst/>
              <a:latin typeface="OpenSans"/>
            </a:endParaRPr>
          </a:p>
          <a:p>
            <a:pPr algn="l"/>
            <a:r>
              <a:rPr lang="en-GB" b="0" i="0" dirty="0">
                <a:solidFill>
                  <a:srgbClr val="333333"/>
                </a:solidFill>
                <a:effectLst/>
                <a:latin typeface="OpenSans"/>
              </a:rPr>
              <a:t>And finally, refactor that code to make it more robust knowing that </a:t>
            </a:r>
          </a:p>
          <a:p>
            <a:pPr algn="l"/>
            <a:r>
              <a:rPr lang="en-GB" b="0" i="0" dirty="0">
                <a:solidFill>
                  <a:srgbClr val="333333"/>
                </a:solidFill>
                <a:effectLst/>
                <a:latin typeface="OpenSans"/>
              </a:rPr>
              <a:t>the test case will let you know if you change the </a:t>
            </a:r>
            <a:r>
              <a:rPr lang="en-GB" b="0" i="0" dirty="0" err="1">
                <a:solidFill>
                  <a:srgbClr val="333333"/>
                </a:solidFill>
                <a:effectLst/>
                <a:latin typeface="OpenSans"/>
              </a:rPr>
              <a:t>behavior</a:t>
            </a:r>
            <a:r>
              <a:rPr lang="en-GB" b="0" i="0" dirty="0">
                <a:solidFill>
                  <a:srgbClr val="333333"/>
                </a:solidFill>
                <a:effectLst/>
                <a:latin typeface="OpenSans"/>
              </a:rPr>
              <a:t>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4292E"/>
                </a:solidFill>
                <a:effectLst/>
                <a:latin typeface="-apple-system"/>
              </a:rPr>
              <a:t>Writing and deep thinking are tightly integrated. You can’t have one without the other.</a:t>
            </a:r>
            <a:endParaRPr lang="en-US" dirty="0"/>
          </a:p>
        </p:txBody>
      </p:sp>
      <p:sp>
        <p:nvSpPr>
          <p:cNvPr id="4" name="Slide Number Placeholder 3"/>
          <p:cNvSpPr>
            <a:spLocks noGrp="1"/>
          </p:cNvSpPr>
          <p:nvPr>
            <p:ph type="sldNum" sz="quarter" idx="5"/>
          </p:nvPr>
        </p:nvSpPr>
        <p:spPr/>
        <p:txBody>
          <a:bodyPr/>
          <a:lstStyle/>
          <a:p>
            <a:fld id="{D5181410-5F61-C247-9B70-F663CDE0B230}" type="slidenum">
              <a:rPr lang="en-BE" smtClean="0"/>
              <a:t>26</a:t>
            </a:fld>
            <a:endParaRPr lang="en-BE"/>
          </a:p>
        </p:txBody>
      </p:sp>
    </p:spTree>
    <p:extLst>
      <p:ext uri="{BB962C8B-B14F-4D97-AF65-F5344CB8AC3E}">
        <p14:creationId xmlns:p14="http://schemas.microsoft.com/office/powerpoint/2010/main" val="84463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28</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29</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30</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Without proper planning, we might end up developing software that looks like this, as opposed to one we desire</a:t>
            </a:r>
          </a:p>
          <a:p>
            <a:endParaRPr lang="en-BE" dirty="0"/>
          </a:p>
          <a:p>
            <a:r>
              <a:rPr lang="en-BE" dirty="0"/>
              <a:t>The undesired situation can be avoided if we follow standards of developing software collaboratively</a:t>
            </a:r>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39.png"/><Relationship Id="rId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39.png"/><Relationship Id="rId12"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8.png"/><Relationship Id="rId5" Type="http://schemas.openxmlformats.org/officeDocument/2006/relationships/image" Target="../media/image41.png"/><Relationship Id="rId10" Type="http://schemas.openxmlformats.org/officeDocument/2006/relationships/image" Target="../media/image47.png"/><Relationship Id="rId4" Type="http://schemas.openxmlformats.org/officeDocument/2006/relationships/image" Target="../media/image37.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Qn.7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61" y="4301453"/>
            <a:ext cx="3897666" cy="21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Git-Github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4786523" y="4556119"/>
            <a:ext cx="1608477" cy="1077218"/>
          </a:xfrm>
          <a:prstGeom prst="rect">
            <a:avLst/>
          </a:prstGeom>
          <a:noFill/>
        </p:spPr>
        <p:txBody>
          <a:bodyPr wrap="square" rtlCol="0">
            <a:spAutoFit/>
          </a:bodyPr>
          <a:lstStyle/>
          <a:p>
            <a:r>
              <a:rPr lang="en-BE" sz="3200" dirty="0"/>
              <a:t>Feature 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Tree>
    <p:extLst>
      <p:ext uri="{BB962C8B-B14F-4D97-AF65-F5344CB8AC3E}">
        <p14:creationId xmlns:p14="http://schemas.microsoft.com/office/powerpoint/2010/main" val="219251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600" b="0" i="0" dirty="0">
                <a:effectLst/>
                <a:latin typeface="Open Sans" panose="020B0606030504020204" pitchFamily="34" charset="0"/>
              </a:rPr>
              <a:t>Using LLMs to perform </a:t>
            </a:r>
            <a:r>
              <a:rPr lang="en-GB" sz="3600" dirty="0">
                <a:latin typeface="Open Sans" panose="020B0606030504020204" pitchFamily="34" charset="0"/>
              </a:rPr>
              <a:t>s</a:t>
            </a:r>
            <a:r>
              <a:rPr lang="en-GB" sz="3600" b="0" i="0" dirty="0">
                <a:effectLst/>
                <a:latin typeface="Open Sans" panose="020B0606030504020204" pitchFamily="34" charset="0"/>
              </a:rPr>
              <a:t>pecific </a:t>
            </a:r>
            <a:r>
              <a:rPr lang="en-GB" sz="3600" dirty="0">
                <a:latin typeface="Open Sans" panose="020B0606030504020204" pitchFamily="34" charset="0"/>
              </a:rPr>
              <a:t>SDLC</a:t>
            </a:r>
            <a:r>
              <a:rPr lang="en-GB" sz="3600" b="0" i="0" dirty="0">
                <a:effectLst/>
                <a:latin typeface="Open Sans" panose="020B0606030504020204" pitchFamily="34" charset="0"/>
              </a:rPr>
              <a:t> activities</a:t>
            </a:r>
            <a:endParaRPr lang="en-US" sz="3600" dirty="0"/>
          </a:p>
        </p:txBody>
      </p:sp>
    </p:spTree>
    <p:extLst>
      <p:ext uri="{BB962C8B-B14F-4D97-AF65-F5344CB8AC3E}">
        <p14:creationId xmlns:p14="http://schemas.microsoft.com/office/powerpoint/2010/main" val="412580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6D91-3D20-FAA5-9070-75DC2E236A27}"/>
              </a:ext>
            </a:extLst>
          </p:cNvPr>
          <p:cNvSpPr>
            <a:spLocks noGrp="1"/>
          </p:cNvSpPr>
          <p:nvPr>
            <p:ph type="title"/>
          </p:nvPr>
        </p:nvSpPr>
        <p:spPr>
          <a:xfrm>
            <a:off x="838200" y="119062"/>
            <a:ext cx="10515600" cy="861810"/>
          </a:xfrm>
        </p:spPr>
        <p:txBody>
          <a:bodyPr/>
          <a:lstStyle/>
          <a:p>
            <a:r>
              <a:rPr lang="en-US" dirty="0"/>
              <a:t>Large Language Models (LLMs)</a:t>
            </a:r>
          </a:p>
        </p:txBody>
      </p:sp>
      <p:grpSp>
        <p:nvGrpSpPr>
          <p:cNvPr id="12" name="Group 11">
            <a:extLst>
              <a:ext uri="{FF2B5EF4-FFF2-40B4-BE49-F238E27FC236}">
                <a16:creationId xmlns:a16="http://schemas.microsoft.com/office/drawing/2014/main" id="{C4F619A5-986C-1E25-3044-D21BF6E83BCE}"/>
              </a:ext>
            </a:extLst>
          </p:cNvPr>
          <p:cNvGrpSpPr/>
          <p:nvPr/>
        </p:nvGrpSpPr>
        <p:grpSpPr>
          <a:xfrm>
            <a:off x="2843034" y="3526785"/>
            <a:ext cx="6368958" cy="1400917"/>
            <a:chOff x="2843034" y="3526785"/>
            <a:chExt cx="6368958" cy="1400917"/>
          </a:xfrm>
        </p:grpSpPr>
        <p:pic>
          <p:nvPicPr>
            <p:cNvPr id="4" name="Picture 3" descr="ChatGPT Logo and symbol, meaning, history, PNG, brand">
              <a:extLst>
                <a:ext uri="{FF2B5EF4-FFF2-40B4-BE49-F238E27FC236}">
                  <a16:creationId xmlns:a16="http://schemas.microsoft.com/office/drawing/2014/main" id="{E795A00C-E838-2C93-3D0A-52E05F792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87" t="11595" r="29022" b="11884"/>
            <a:stretch/>
          </p:blipFill>
          <p:spPr bwMode="auto">
            <a:xfrm>
              <a:off x="2843034" y="3602139"/>
              <a:ext cx="1305478"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pilot 96 Icon | Octicons (GitHub) Iconpack | GitHub">
              <a:extLst>
                <a:ext uri="{FF2B5EF4-FFF2-40B4-BE49-F238E27FC236}">
                  <a16:creationId xmlns:a16="http://schemas.microsoft.com/office/drawing/2014/main" id="{81AD7B3D-DDDA-299E-5BA6-0FCF3BD0A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477" y="3526785"/>
              <a:ext cx="1305478" cy="13054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makes the BERT to stand out top from all the google updates? How does  it affect your marketing strategy ? -">
              <a:extLst>
                <a:ext uri="{FF2B5EF4-FFF2-40B4-BE49-F238E27FC236}">
                  <a16:creationId xmlns:a16="http://schemas.microsoft.com/office/drawing/2014/main" id="{22CCB675-6403-7E22-EBC6-0F1983F8E3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33" t="5750" r="14400" b="6250"/>
            <a:stretch/>
          </p:blipFill>
          <p:spPr bwMode="auto">
            <a:xfrm>
              <a:off x="7577408" y="3602139"/>
              <a:ext cx="1634584" cy="10795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6E8081B2-CF5C-259E-A894-607C63487FD7}"/>
              </a:ext>
            </a:extLst>
          </p:cNvPr>
          <p:cNvSpPr txBox="1"/>
          <p:nvPr/>
        </p:nvSpPr>
        <p:spPr>
          <a:xfrm>
            <a:off x="1516527" y="5273400"/>
            <a:ext cx="9158946" cy="738664"/>
          </a:xfrm>
          <a:prstGeom prst="rect">
            <a:avLst/>
          </a:prstGeom>
          <a:noFill/>
        </p:spPr>
        <p:txBody>
          <a:bodyPr wrap="square">
            <a:spAutoFit/>
          </a:bodyPr>
          <a:lstStyle/>
          <a:p>
            <a:pPr algn="l"/>
            <a:r>
              <a:rPr lang="en-GB" sz="2400" b="1" i="0" dirty="0">
                <a:solidFill>
                  <a:srgbClr val="24292E"/>
                </a:solidFill>
                <a:effectLst/>
              </a:rPr>
              <a:t>Will Our Students Not Need to Know How to Write Anymore?</a:t>
            </a:r>
          </a:p>
          <a:p>
            <a:pPr marL="285750" indent="-285750">
              <a:buFont typeface="Arial" panose="020B0604020202020204" pitchFamily="34" charset="0"/>
              <a:buChar char="•"/>
            </a:pPr>
            <a:r>
              <a:rPr lang="en-US" dirty="0"/>
              <a:t>Only if our students won’t know how to think, then they won’t need to know how to write.</a:t>
            </a:r>
          </a:p>
        </p:txBody>
      </p:sp>
      <p:pic>
        <p:nvPicPr>
          <p:cNvPr id="10" name="Picture 12" descr="Hype Icon Style 20788284 Vector Art at Vecteezy">
            <a:extLst>
              <a:ext uri="{FF2B5EF4-FFF2-40B4-BE49-F238E27FC236}">
                <a16:creationId xmlns:a16="http://schemas.microsoft.com/office/drawing/2014/main" id="{B4BC1EAB-9A38-1D9B-EEF2-9B0A8B7F7F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15625" r="36177" b="13494"/>
          <a:stretch/>
        </p:blipFill>
        <p:spPr bwMode="auto">
          <a:xfrm>
            <a:off x="4934022" y="1572633"/>
            <a:ext cx="1360003" cy="151039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CF5F86F-5A3F-E195-D184-2A470B6C831A}"/>
              </a:ext>
            </a:extLst>
          </p:cNvPr>
          <p:cNvGrpSpPr/>
          <p:nvPr/>
        </p:nvGrpSpPr>
        <p:grpSpPr>
          <a:xfrm>
            <a:off x="5944216" y="878211"/>
            <a:ext cx="1634584" cy="1388843"/>
            <a:chOff x="10201678" y="878211"/>
            <a:chExt cx="1634584" cy="1388843"/>
          </a:xfrm>
        </p:grpSpPr>
        <p:pic>
          <p:nvPicPr>
            <p:cNvPr id="11" name="Picture 10" descr="ChatGPT Logo and symbol, meaning, history, PNG, brand">
              <a:extLst>
                <a:ext uri="{FF2B5EF4-FFF2-40B4-BE49-F238E27FC236}">
                  <a16:creationId xmlns:a16="http://schemas.microsoft.com/office/drawing/2014/main" id="{5AFA4353-9539-1D78-C19B-8B726E07AC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essage Icons - Free SVG &amp; PNG Message Images - Noun Project">
              <a:extLst>
                <a:ext uri="{FF2B5EF4-FFF2-40B4-BE49-F238E27FC236}">
                  <a16:creationId xmlns:a16="http://schemas.microsoft.com/office/drawing/2014/main" id="{D34469F3-A45E-BF91-6590-5A683C1993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opilot 96 Icon | Octicons (GitHub) Iconpack | GitHub">
              <a:extLst>
                <a:ext uri="{FF2B5EF4-FFF2-40B4-BE49-F238E27FC236}">
                  <a16:creationId xmlns:a16="http://schemas.microsoft.com/office/drawing/2014/main" id="{6E63176B-AB75-2F09-B58E-2DE9DD35E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What makes the BERT to stand out top from all the google updates? How does  it affect your marketing strategy ? -">
              <a:extLst>
                <a:ext uri="{FF2B5EF4-FFF2-40B4-BE49-F238E27FC236}">
                  <a16:creationId xmlns:a16="http://schemas.microsoft.com/office/drawing/2014/main" id="{8A93004B-6887-CC5F-7017-515FD9D6D0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2272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Tree>
    <p:extLst>
      <p:ext uri="{BB962C8B-B14F-4D97-AF65-F5344CB8AC3E}">
        <p14:creationId xmlns:p14="http://schemas.microsoft.com/office/powerpoint/2010/main" val="2911284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4</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th</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63" y="1884239"/>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50600"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31613"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921121" y="4115043"/>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 MVP</a:t>
            </a:r>
          </a:p>
          <a:p>
            <a:r>
              <a:rPr lang="en-GB" sz="3200" b="0" i="0" dirty="0">
                <a:solidFill>
                  <a:srgbClr val="333333"/>
                </a:solidFill>
                <a:effectLst/>
              </a:rPr>
              <a:t>A MVP is the minimal thing that you can do to test a value hypothesis and gain learning and understanding</a:t>
            </a:r>
          </a:p>
          <a:p>
            <a:r>
              <a:rPr lang="en-BE" sz="3200" dirty="0"/>
              <a:t>MVP is focus on learning, not delivery</a:t>
            </a:r>
          </a:p>
          <a:p>
            <a:r>
              <a:rPr lang="en-BE" sz="3200" dirty="0"/>
              <a:t>Let us explain this with an example</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0" y="4729512"/>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075088" y="4716052"/>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236445" y="4743101"/>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380408" y="4749207"/>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954107"/>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b="0" i="0" dirty="0">
                <a:solidFill>
                  <a:srgbClr val="333333"/>
                </a:solidFill>
                <a:effectLst/>
              </a:rPr>
              <a:t>developed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21711</TotalTime>
  <Words>2760</Words>
  <Application>Microsoft Macintosh PowerPoint</Application>
  <PresentationFormat>Widescreen</PresentationFormat>
  <Paragraphs>309</Paragraphs>
  <Slides>31</Slides>
  <Notes>28</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-apple-system</vt: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Git-Github repository guidelines</vt:lpstr>
      <vt:lpstr>Git-Github feature branch workflow</vt:lpstr>
      <vt:lpstr>A simple Code Review Workflow</vt:lpstr>
      <vt:lpstr>PowerPoint Presentation</vt:lpstr>
      <vt:lpstr>Issue Tracker - GitHub</vt:lpstr>
      <vt:lpstr>Testing</vt:lpstr>
      <vt:lpstr>Importance of test coverage</vt:lpstr>
      <vt:lpstr>TDD workflow</vt:lpstr>
      <vt:lpstr>CI/CD pipeline</vt:lpstr>
      <vt:lpstr>Using LLMs to perform specific SDLC activities</vt:lpstr>
      <vt:lpstr>Large Language Models (LLMs)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25</cp:revision>
  <dcterms:created xsi:type="dcterms:W3CDTF">2023-08-10T00:04:12Z</dcterms:created>
  <dcterms:modified xsi:type="dcterms:W3CDTF">2024-08-25T22:27:26Z</dcterms:modified>
</cp:coreProperties>
</file>